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5"/>
  </p:handoutMasterIdLst>
  <p:sldIdLst>
    <p:sldId id="609" r:id="rId3"/>
    <p:sldId id="673" r:id="rId5"/>
    <p:sldId id="658" r:id="rId6"/>
    <p:sldId id="562" r:id="rId7"/>
    <p:sldId id="660" r:id="rId8"/>
    <p:sldId id="661" r:id="rId9"/>
    <p:sldId id="659" r:id="rId10"/>
    <p:sldId id="690" r:id="rId11"/>
    <p:sldId id="643" r:id="rId12"/>
    <p:sldId id="651" r:id="rId13"/>
    <p:sldId id="652" r:id="rId14"/>
    <p:sldId id="611" r:id="rId15"/>
    <p:sldId id="662" r:id="rId16"/>
    <p:sldId id="663" r:id="rId17"/>
    <p:sldId id="664" r:id="rId18"/>
    <p:sldId id="665" r:id="rId19"/>
    <p:sldId id="666" r:id="rId20"/>
    <p:sldId id="700" r:id="rId21"/>
    <p:sldId id="701" r:id="rId22"/>
    <p:sldId id="702" r:id="rId23"/>
    <p:sldId id="703" r:id="rId24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7EA63B3-D82F-4FE8-BDD7-2BB315472BFB}">
          <p14:sldIdLst>
            <p14:sldId id="609"/>
            <p14:sldId id="673"/>
            <p14:sldId id="658"/>
            <p14:sldId id="562"/>
            <p14:sldId id="660"/>
            <p14:sldId id="661"/>
            <p14:sldId id="659"/>
            <p14:sldId id="690"/>
            <p14:sldId id="643"/>
            <p14:sldId id="651"/>
            <p14:sldId id="652"/>
            <p14:sldId id="611"/>
            <p14:sldId id="662"/>
            <p14:sldId id="663"/>
            <p14:sldId id="664"/>
            <p14:sldId id="665"/>
            <p14:sldId id="666"/>
            <p14:sldId id="700"/>
            <p14:sldId id="701"/>
            <p14:sldId id="702"/>
            <p14:sldId id="7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1" userDrawn="1">
          <p15:clr>
            <a:srgbClr val="A4A3A4"/>
          </p15:clr>
        </p15:guide>
        <p15:guide id="2" pos="38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587E"/>
    <a:srgbClr val="8F9BAB"/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66" autoAdjust="0"/>
    <p:restoredTop sz="94660"/>
  </p:normalViewPr>
  <p:slideViewPr>
    <p:cSldViewPr snapToGrid="0" showGuides="1">
      <p:cViewPr>
        <p:scale>
          <a:sx n="90" d="100"/>
          <a:sy n="90" d="100"/>
        </p:scale>
        <p:origin x="1068" y="636"/>
      </p:cViewPr>
      <p:guideLst>
        <p:guide orient="horz" pos="2181"/>
        <p:guide pos="383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gs" Target="tags/tag133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61.xml"/><Relationship Id="rId17" Type="http://schemas.openxmlformats.org/officeDocument/2006/relationships/tags" Target="../tags/tag60.xml"/><Relationship Id="rId16" Type="http://schemas.openxmlformats.org/officeDocument/2006/relationships/tags" Target="../tags/tag59.xml"/><Relationship Id="rId15" Type="http://schemas.openxmlformats.org/officeDocument/2006/relationships/tags" Target="../tags/tag58.xml"/><Relationship Id="rId14" Type="http://schemas.openxmlformats.org/officeDocument/2006/relationships/tags" Target="../tags/tag57.xml"/><Relationship Id="rId13" Type="http://schemas.openxmlformats.org/officeDocument/2006/relationships/tags" Target="../tags/tag56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99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00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1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image" Target="../media/image51.png"/><Relationship Id="rId7" Type="http://schemas.openxmlformats.org/officeDocument/2006/relationships/tags" Target="../tags/tag106.xml"/><Relationship Id="rId6" Type="http://schemas.openxmlformats.org/officeDocument/2006/relationships/image" Target="../media/image50.jpeg"/><Relationship Id="rId5" Type="http://schemas.openxmlformats.org/officeDocument/2006/relationships/tags" Target="../tags/tag105.xml"/><Relationship Id="rId4" Type="http://schemas.openxmlformats.org/officeDocument/2006/relationships/image" Target="../media/image49.png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1" Type="http://schemas.openxmlformats.org/officeDocument/2006/relationships/notesSlide" Target="../notesSlides/notesSlide13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0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tags" Target="../tags/tag10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19.xml"/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tags" Target="../tags/tag114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" Type="http://schemas.openxmlformats.org/officeDocument/2006/relationships/tags" Target="../tags/tag120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tags" Target="../tags/tag125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9.xml"/><Relationship Id="rId1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30.xml"/><Relationship Id="rId1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5.xml"/><Relationship Id="rId8" Type="http://schemas.openxmlformats.org/officeDocument/2006/relationships/image" Target="../media/image7.png"/><Relationship Id="rId7" Type="http://schemas.openxmlformats.org/officeDocument/2006/relationships/tags" Target="../tags/tag64.xml"/><Relationship Id="rId6" Type="http://schemas.openxmlformats.org/officeDocument/2006/relationships/image" Target="../media/image6.png"/><Relationship Id="rId5" Type="http://schemas.openxmlformats.org/officeDocument/2006/relationships/tags" Target="../tags/tag63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7" Type="http://schemas.openxmlformats.org/officeDocument/2006/relationships/notesSlide" Target="../notesSlides/notesSlide2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67.xml"/><Relationship Id="rId14" Type="http://schemas.openxmlformats.org/officeDocument/2006/relationships/image" Target="../media/image11.png"/><Relationship Id="rId13" Type="http://schemas.openxmlformats.org/officeDocument/2006/relationships/image" Target="../media/image10.png"/><Relationship Id="rId12" Type="http://schemas.openxmlformats.org/officeDocument/2006/relationships/image" Target="../media/image9.png"/><Relationship Id="rId11" Type="http://schemas.openxmlformats.org/officeDocument/2006/relationships/tags" Target="../tags/tag66.xml"/><Relationship Id="rId10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31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32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9.xml"/><Relationship Id="rId1" Type="http://schemas.openxmlformats.org/officeDocument/2006/relationships/tags" Target="../tags/tag68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tags" Target="../tags/tag73.xml"/><Relationship Id="rId7" Type="http://schemas.openxmlformats.org/officeDocument/2006/relationships/image" Target="../media/image15.png"/><Relationship Id="rId6" Type="http://schemas.openxmlformats.org/officeDocument/2006/relationships/tags" Target="../tags/tag72.xml"/><Relationship Id="rId5" Type="http://schemas.openxmlformats.org/officeDocument/2006/relationships/image" Target="../media/image14.png"/><Relationship Id="rId4" Type="http://schemas.openxmlformats.org/officeDocument/2006/relationships/tags" Target="../tags/tag71.xml"/><Relationship Id="rId3" Type="http://schemas.openxmlformats.org/officeDocument/2006/relationships/image" Target="../media/image13.png"/><Relationship Id="rId2" Type="http://schemas.openxmlformats.org/officeDocument/2006/relationships/tags" Target="../tags/tag70.xml"/><Relationship Id="rId18" Type="http://schemas.openxmlformats.org/officeDocument/2006/relationships/notesSlide" Target="../notesSlides/notesSlide4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78.xml"/><Relationship Id="rId15" Type="http://schemas.openxmlformats.org/officeDocument/2006/relationships/image" Target="../media/image18.png"/><Relationship Id="rId14" Type="http://schemas.openxmlformats.org/officeDocument/2006/relationships/tags" Target="../tags/tag77.xml"/><Relationship Id="rId13" Type="http://schemas.openxmlformats.org/officeDocument/2006/relationships/tags" Target="../tags/tag76.xml"/><Relationship Id="rId12" Type="http://schemas.openxmlformats.org/officeDocument/2006/relationships/tags" Target="../tags/tag75.xml"/><Relationship Id="rId11" Type="http://schemas.openxmlformats.org/officeDocument/2006/relationships/image" Target="../media/image17.png"/><Relationship Id="rId10" Type="http://schemas.openxmlformats.org/officeDocument/2006/relationships/tags" Target="../tags/tag74.xml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image" Target="../media/image22.png"/><Relationship Id="rId7" Type="http://schemas.openxmlformats.org/officeDocument/2006/relationships/tags" Target="../tags/tag82.xml"/><Relationship Id="rId6" Type="http://schemas.openxmlformats.org/officeDocument/2006/relationships/image" Target="../media/image21.png"/><Relationship Id="rId5" Type="http://schemas.openxmlformats.org/officeDocument/2006/relationships/tags" Target="../tags/tag81.xml"/><Relationship Id="rId4" Type="http://schemas.openxmlformats.org/officeDocument/2006/relationships/image" Target="../media/image20.png"/><Relationship Id="rId3" Type="http://schemas.openxmlformats.org/officeDocument/2006/relationships/tags" Target="../tags/tag80.xml"/><Relationship Id="rId2" Type="http://schemas.openxmlformats.org/officeDocument/2006/relationships/image" Target="../media/image19.png"/><Relationship Id="rId17" Type="http://schemas.openxmlformats.org/officeDocument/2006/relationships/notesSlide" Target="../notesSlides/notesSlide5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86.xml"/><Relationship Id="rId14" Type="http://schemas.openxmlformats.org/officeDocument/2006/relationships/image" Target="../media/image25.png"/><Relationship Id="rId13" Type="http://schemas.openxmlformats.org/officeDocument/2006/relationships/tags" Target="../tags/tag85.xml"/><Relationship Id="rId12" Type="http://schemas.openxmlformats.org/officeDocument/2006/relationships/image" Target="../media/image24.png"/><Relationship Id="rId11" Type="http://schemas.openxmlformats.org/officeDocument/2006/relationships/tags" Target="../tags/tag84.xml"/><Relationship Id="rId10" Type="http://schemas.openxmlformats.org/officeDocument/2006/relationships/image" Target="../media/image23.png"/><Relationship Id="rId1" Type="http://schemas.openxmlformats.org/officeDocument/2006/relationships/tags" Target="../tags/tag79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87.xml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0" Type="http://schemas.openxmlformats.org/officeDocument/2006/relationships/notesSlide" Target="../notesSlides/notesSlide6.xml"/><Relationship Id="rId1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image" Target="../media/image36.png"/><Relationship Id="rId7" Type="http://schemas.openxmlformats.org/officeDocument/2006/relationships/tags" Target="../tags/tag91.xml"/><Relationship Id="rId6" Type="http://schemas.openxmlformats.org/officeDocument/2006/relationships/image" Target="../media/image35.png"/><Relationship Id="rId5" Type="http://schemas.openxmlformats.org/officeDocument/2006/relationships/tags" Target="../tags/tag90.xml"/><Relationship Id="rId4" Type="http://schemas.openxmlformats.org/officeDocument/2006/relationships/image" Target="../media/image34.png"/><Relationship Id="rId3" Type="http://schemas.openxmlformats.org/officeDocument/2006/relationships/tags" Target="../tags/tag89.xml"/><Relationship Id="rId20" Type="http://schemas.openxmlformats.org/officeDocument/2006/relationships/notesSlide" Target="../notesSlides/notesSlide7.xml"/><Relationship Id="rId2" Type="http://schemas.openxmlformats.org/officeDocument/2006/relationships/image" Target="../media/image33.png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96.xml"/><Relationship Id="rId17" Type="http://schemas.openxmlformats.org/officeDocument/2006/relationships/image" Target="../media/image41.png"/><Relationship Id="rId16" Type="http://schemas.openxmlformats.org/officeDocument/2006/relationships/tags" Target="../tags/tag95.xml"/><Relationship Id="rId15" Type="http://schemas.openxmlformats.org/officeDocument/2006/relationships/image" Target="../media/image40.png"/><Relationship Id="rId14" Type="http://schemas.openxmlformats.org/officeDocument/2006/relationships/tags" Target="../tags/tag94.xml"/><Relationship Id="rId13" Type="http://schemas.openxmlformats.org/officeDocument/2006/relationships/image" Target="../media/image39.png"/><Relationship Id="rId12" Type="http://schemas.openxmlformats.org/officeDocument/2006/relationships/tags" Target="../tags/tag93.xml"/><Relationship Id="rId11" Type="http://schemas.openxmlformats.org/officeDocument/2006/relationships/image" Target="../media/image38.png"/><Relationship Id="rId10" Type="http://schemas.openxmlformats.org/officeDocument/2006/relationships/tags" Target="../tags/tag92.xml"/><Relationship Id="rId1" Type="http://schemas.openxmlformats.org/officeDocument/2006/relationships/tags" Target="../tags/tag88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97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877820" y="2061845"/>
            <a:ext cx="64369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 fontAlgn="auto">
              <a:lnSpc>
                <a:spcPct val="150000"/>
              </a:lnSpc>
            </a:pPr>
            <a:r>
              <a:rPr lang="zh-CN" sz="4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计算机科学与工程学院</a:t>
            </a:r>
            <a:endParaRPr lang="zh-CN" altLang="en-US" sz="4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4355" y="0"/>
            <a:ext cx="4528185" cy="591883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094355" cy="68586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2540" y="0"/>
            <a:ext cx="4569460" cy="620458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805" y="657225"/>
            <a:ext cx="5417185" cy="50793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455" y="762000"/>
            <a:ext cx="4871085" cy="497459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6562725" y="1179195"/>
            <a:ext cx="681990" cy="34925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45465" y="2325370"/>
            <a:ext cx="15817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/>
              <a:t>未来发展方向</a:t>
            </a:r>
            <a:endParaRPr lang="zh-CN" altLang="en-US" sz="3600"/>
          </a:p>
        </p:txBody>
      </p:sp>
      <p:sp>
        <p:nvSpPr>
          <p:cNvPr id="11" name="文本框 10"/>
          <p:cNvSpPr txBox="1"/>
          <p:nvPr/>
        </p:nvSpPr>
        <p:spPr>
          <a:xfrm>
            <a:off x="2759710" y="1033780"/>
            <a:ext cx="8134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</a:t>
            </a:r>
            <a:r>
              <a:rPr lang="zh-CN" altLang="en-US" smtClean="0"/>
              <a:t>、</a:t>
            </a:r>
            <a:r>
              <a:rPr lang="zh-CN" altLang="en-US"/>
              <a:t>升</a:t>
            </a:r>
            <a:r>
              <a:rPr lang="zh-CN" altLang="en-US" smtClean="0"/>
              <a:t>学、出国</a:t>
            </a: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759710" y="1710484"/>
            <a:ext cx="740918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2</a:t>
            </a:r>
            <a:r>
              <a:rPr lang="zh-CN" altLang="en-US"/>
              <a:t>、开</a:t>
            </a:r>
            <a:r>
              <a:rPr lang="zh-CN" altLang="en-US"/>
              <a:t>发</a:t>
            </a:r>
            <a:r>
              <a:rPr lang="zh-CN" altLang="en-US" smtClean="0"/>
              <a:t>岗：前端、后端、测试、测开、移动端、嵌入式等等。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759710" y="2231588"/>
            <a:ext cx="77558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3</a:t>
            </a:r>
            <a:r>
              <a:rPr lang="zh-CN" altLang="en-US"/>
              <a:t>、职</a:t>
            </a:r>
            <a:r>
              <a:rPr lang="zh-CN" altLang="en-US"/>
              <a:t>能</a:t>
            </a:r>
            <a:r>
              <a:rPr lang="zh-CN" altLang="en-US" smtClean="0"/>
              <a:t>岗：产品经理，项目管理，策划，运营，储备干部，管培生等等。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759710" y="2755355"/>
            <a:ext cx="6096000" cy="3683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/>
              <a:t>4</a:t>
            </a:r>
            <a:r>
              <a:rPr lang="zh-CN" altLang="en-US"/>
              <a:t>、选调、公务员、事业编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759710" y="3279122"/>
            <a:ext cx="6096000" cy="3683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/>
              <a:t>5</a:t>
            </a:r>
            <a:r>
              <a:rPr lang="zh-CN" altLang="en-US"/>
              <a:t>、应征入伍、国企（三大运营商、银行等）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759710" y="382902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mtClean="0"/>
              <a:t>6</a:t>
            </a:r>
            <a:r>
              <a:rPr lang="zh-CN" altLang="en-US"/>
              <a:t>、</a:t>
            </a:r>
            <a:r>
              <a:rPr lang="zh-CN" altLang="en-US"/>
              <a:t>创</a:t>
            </a:r>
            <a:r>
              <a:rPr lang="zh-CN" altLang="en-US" smtClean="0"/>
              <a:t>业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759710" y="4381182"/>
            <a:ext cx="839384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7</a:t>
            </a:r>
            <a:r>
              <a:rPr lang="zh-CN" altLang="en-US"/>
              <a:t>、</a:t>
            </a:r>
            <a:r>
              <a:rPr lang="zh-CN" altLang="en-US"/>
              <a:t>转</a:t>
            </a:r>
            <a:r>
              <a:rPr lang="zh-CN" altLang="en-US" smtClean="0"/>
              <a:t>行：转专业或针对性学习其他行业的知识和技能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4126230" y="240030"/>
            <a:ext cx="30365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/>
              <a:t>升</a:t>
            </a:r>
            <a:r>
              <a:rPr lang="zh-CN" altLang="en-US" sz="3600" smtClean="0"/>
              <a:t>学、出国</a:t>
            </a:r>
            <a:endParaRPr lang="zh-CN" altLang="en-US" sz="3600"/>
          </a:p>
        </p:txBody>
      </p:sp>
      <p:sp>
        <p:nvSpPr>
          <p:cNvPr id="9" name="文本框 8"/>
          <p:cNvSpPr txBox="1"/>
          <p:nvPr/>
        </p:nvSpPr>
        <p:spPr>
          <a:xfrm>
            <a:off x="1394460" y="2182495"/>
            <a:ext cx="1638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、保研</a:t>
            </a:r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394460" y="3018790"/>
            <a:ext cx="6405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</a:t>
            </a:r>
            <a:r>
              <a:rPr lang="zh-CN" altLang="en-US"/>
              <a:t>、考研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1394460" y="3910330"/>
            <a:ext cx="6405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</a:t>
            </a:r>
            <a:r>
              <a:rPr lang="zh-CN" altLang="en-US"/>
              <a:t>、出国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982710" y="1198245"/>
            <a:ext cx="2223770" cy="1695450"/>
          </a:xfrm>
          <a:prstGeom prst="rect">
            <a:avLst/>
          </a:prstGeom>
        </p:spPr>
      </p:pic>
      <p:sp>
        <p:nvSpPr>
          <p:cNvPr id="14" name="右箭头 13"/>
          <p:cNvSpPr/>
          <p:nvPr/>
        </p:nvSpPr>
        <p:spPr>
          <a:xfrm>
            <a:off x="2625090" y="2328545"/>
            <a:ext cx="1182370" cy="7620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2547620" y="3192780"/>
            <a:ext cx="1259840" cy="7556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020820" y="3018790"/>
            <a:ext cx="4070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先认真分析，再选择学校，专业，导师。</a:t>
            </a:r>
            <a:endParaRPr lang="zh-CN" altLang="en-US"/>
          </a:p>
        </p:txBody>
      </p:sp>
      <p:sp>
        <p:nvSpPr>
          <p:cNvPr id="17" name="右箭头 16"/>
          <p:cNvSpPr/>
          <p:nvPr/>
        </p:nvSpPr>
        <p:spPr>
          <a:xfrm>
            <a:off x="2557145" y="4088765"/>
            <a:ext cx="1250315" cy="7556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088765" y="3943350"/>
            <a:ext cx="4235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和家人商量，了解政策，提早准备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126230" y="2127250"/>
            <a:ext cx="3750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了解政策；绩点、竞赛、论文</a:t>
            </a:r>
            <a:endParaRPr lang="zh-CN" altLang="en-US"/>
          </a:p>
        </p:txBody>
      </p:sp>
      <p:pic>
        <p:nvPicPr>
          <p:cNvPr id="100" name="图片 99"/>
          <p:cNvPicPr/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854190" y="1232535"/>
            <a:ext cx="5163185" cy="31521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84175" y="1264285"/>
            <a:ext cx="6470015" cy="31203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92275" y="4732020"/>
            <a:ext cx="951420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 smtClean="0">
                <a:solidFill>
                  <a:srgbClr val="FF0000"/>
                </a:solidFill>
                <a:highlight>
                  <a:srgbClr val="FFFF00"/>
                </a:highlight>
                <a:sym typeface="+mn-ea"/>
              </a:rPr>
              <a:t>19</a:t>
            </a:r>
            <a:r>
              <a:rPr lang="zh-CN" altLang="en-US" sz="2800" b="1" smtClean="0">
                <a:solidFill>
                  <a:srgbClr val="FF0000"/>
                </a:solidFill>
                <a:highlight>
                  <a:srgbClr val="FFFF00"/>
                </a:highlight>
                <a:sym typeface="+mn-ea"/>
              </a:rPr>
              <a:t>级保研</a:t>
            </a:r>
            <a:r>
              <a:rPr lang="en-US" altLang="zh-CN" sz="2800" b="1" smtClean="0">
                <a:solidFill>
                  <a:srgbClr val="FF0000"/>
                </a:solidFill>
                <a:highlight>
                  <a:srgbClr val="FFFF00"/>
                </a:highlight>
                <a:sym typeface="+mn-ea"/>
              </a:rPr>
              <a:t>14</a:t>
            </a:r>
            <a:r>
              <a:rPr lang="zh-CN" altLang="en-US" sz="2800" b="1" smtClean="0">
                <a:solidFill>
                  <a:srgbClr val="FF0000"/>
                </a:solidFill>
                <a:highlight>
                  <a:srgbClr val="FFFF00"/>
                </a:highlight>
                <a:sym typeface="+mn-ea"/>
              </a:rPr>
              <a:t>人，考研加出国共计</a:t>
            </a:r>
            <a:r>
              <a:rPr lang="en-US" altLang="zh-CN" sz="2800" b="1" smtClean="0">
                <a:solidFill>
                  <a:srgbClr val="FF0000"/>
                </a:solidFill>
                <a:highlight>
                  <a:srgbClr val="FFFF00"/>
                </a:highlight>
                <a:sym typeface="+mn-ea"/>
              </a:rPr>
              <a:t>70</a:t>
            </a:r>
            <a:r>
              <a:rPr lang="zh-CN" altLang="en-US" sz="2800" b="1" smtClean="0">
                <a:solidFill>
                  <a:srgbClr val="FF0000"/>
                </a:solidFill>
                <a:highlight>
                  <a:srgbClr val="FFFF00"/>
                </a:highlight>
                <a:sym typeface="+mn-ea"/>
              </a:rPr>
              <a:t>人，其中本校录取</a:t>
            </a:r>
            <a:r>
              <a:rPr lang="en-US" altLang="zh-CN" sz="2800" b="1" smtClean="0">
                <a:solidFill>
                  <a:srgbClr val="FF0000"/>
                </a:solidFill>
                <a:highlight>
                  <a:srgbClr val="FFFF00"/>
                </a:highlight>
                <a:sym typeface="+mn-ea"/>
              </a:rPr>
              <a:t>19</a:t>
            </a:r>
            <a:r>
              <a:rPr lang="zh-CN" altLang="en-US" sz="2800" b="1" smtClean="0">
                <a:solidFill>
                  <a:srgbClr val="FF0000"/>
                </a:solidFill>
                <a:highlight>
                  <a:srgbClr val="FFFF00"/>
                </a:highlight>
                <a:sym typeface="+mn-ea"/>
              </a:rPr>
              <a:t>人。</a:t>
            </a:r>
            <a:endParaRPr lang="en-US" altLang="zh-CN" sz="2800" b="1" smtClean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en-US" altLang="zh-CN" sz="2800" b="1" smtClean="0">
                <a:solidFill>
                  <a:srgbClr val="FF0000"/>
                </a:solidFill>
                <a:highlight>
                  <a:srgbClr val="FFFF00"/>
                </a:highlight>
                <a:sym typeface="+mn-ea"/>
              </a:rPr>
              <a:t>20</a:t>
            </a:r>
            <a:r>
              <a:rPr lang="zh-CN" altLang="en-US" sz="2800" b="1" smtClean="0">
                <a:solidFill>
                  <a:srgbClr val="FF0000"/>
                </a:solidFill>
                <a:highlight>
                  <a:srgbClr val="FFFF00"/>
                </a:highlight>
                <a:sym typeface="+mn-ea"/>
              </a:rPr>
              <a:t>级保研</a:t>
            </a:r>
            <a:r>
              <a:rPr lang="en-US" altLang="zh-CN" sz="2800" b="1" smtClean="0">
                <a:solidFill>
                  <a:srgbClr val="FF0000"/>
                </a:solidFill>
                <a:highlight>
                  <a:srgbClr val="FFFF00"/>
                </a:highlight>
                <a:sym typeface="+mn-ea"/>
              </a:rPr>
              <a:t>20</a:t>
            </a:r>
            <a:r>
              <a:rPr lang="zh-CN" altLang="en-US" sz="2800" b="1" smtClean="0">
                <a:solidFill>
                  <a:srgbClr val="FF0000"/>
                </a:solidFill>
                <a:highlight>
                  <a:srgbClr val="FFFF00"/>
                </a:highlight>
                <a:sym typeface="+mn-ea"/>
              </a:rPr>
              <a:t>人，报考本校</a:t>
            </a:r>
            <a:r>
              <a:rPr lang="en-US" altLang="zh-CN" sz="2800" b="1" smtClean="0">
                <a:solidFill>
                  <a:srgbClr val="FF0000"/>
                </a:solidFill>
                <a:highlight>
                  <a:srgbClr val="FFFF00"/>
                </a:highlight>
                <a:sym typeface="+mn-ea"/>
              </a:rPr>
              <a:t>53</a:t>
            </a:r>
            <a:r>
              <a:rPr lang="zh-CN" altLang="en-US" sz="2800" b="1" smtClean="0">
                <a:solidFill>
                  <a:srgbClr val="FF0000"/>
                </a:solidFill>
                <a:highlight>
                  <a:srgbClr val="FFFF00"/>
                </a:highlight>
                <a:sym typeface="+mn-ea"/>
              </a:rPr>
              <a:t>人，共计</a:t>
            </a:r>
            <a:r>
              <a:rPr lang="en-US" altLang="zh-CN" sz="2800" b="1" smtClean="0">
                <a:solidFill>
                  <a:srgbClr val="FF0000"/>
                </a:solidFill>
                <a:highlight>
                  <a:srgbClr val="FFFF00"/>
                </a:highlight>
                <a:sym typeface="+mn-ea"/>
              </a:rPr>
              <a:t>19</a:t>
            </a:r>
            <a:r>
              <a:rPr lang="zh-CN" altLang="en-US" sz="2800" b="1" smtClean="0">
                <a:solidFill>
                  <a:srgbClr val="FF0000"/>
                </a:solidFill>
                <a:highlight>
                  <a:srgbClr val="FFFF00"/>
                </a:highlight>
                <a:sym typeface="+mn-ea"/>
              </a:rPr>
              <a:t>人过了国家线。</a:t>
            </a:r>
            <a:endParaRPr lang="zh-CN" altLang="en-US" sz="2800" b="1" smtClean="0">
              <a:solidFill>
                <a:srgbClr val="FF0000"/>
              </a:solidFill>
              <a:highlight>
                <a:srgbClr val="FFFF00"/>
              </a:highlight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4126230" y="240030"/>
            <a:ext cx="30365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/>
              <a:t>开发岗</a:t>
            </a:r>
            <a:endParaRPr lang="zh-CN" altLang="en-US" sz="3600"/>
          </a:p>
        </p:txBody>
      </p:sp>
      <p:sp>
        <p:nvSpPr>
          <p:cNvPr id="2" name="文本框 1"/>
          <p:cNvSpPr txBox="1"/>
          <p:nvPr/>
        </p:nvSpPr>
        <p:spPr>
          <a:xfrm>
            <a:off x="1297940" y="1581785"/>
            <a:ext cx="1608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、夯实基础</a:t>
            </a:r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297940" y="2362835"/>
            <a:ext cx="160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2</a:t>
            </a:r>
            <a:r>
              <a:rPr lang="zh-CN" altLang="en-US"/>
              <a:t>、相关项目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297940" y="3144520"/>
            <a:ext cx="1677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3</a:t>
            </a:r>
            <a:r>
              <a:rPr lang="zh-CN" altLang="en-US"/>
              <a:t>、实习经历</a:t>
            </a:r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3081020" y="1736725"/>
            <a:ext cx="1191895" cy="7556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525010" y="1581785"/>
            <a:ext cx="4089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学历、方向、专业技能、工具、证书</a:t>
            </a:r>
            <a:endParaRPr lang="zh-CN" altLang="en-US"/>
          </a:p>
        </p:txBody>
      </p:sp>
      <p:sp>
        <p:nvSpPr>
          <p:cNvPr id="8" name="右箭头 7"/>
          <p:cNvSpPr/>
          <p:nvPr>
            <p:custDataLst>
              <p:tags r:id="rId3"/>
            </p:custDataLst>
          </p:nvPr>
        </p:nvSpPr>
        <p:spPr>
          <a:xfrm>
            <a:off x="3081020" y="2508885"/>
            <a:ext cx="1191895" cy="7556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>
            <p:custDataLst>
              <p:tags r:id="rId4"/>
            </p:custDataLst>
          </p:nvPr>
        </p:nvSpPr>
        <p:spPr>
          <a:xfrm>
            <a:off x="4525010" y="2362835"/>
            <a:ext cx="5058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比赛、实验室，工作室，独立开发或者开源项目</a:t>
            </a:r>
            <a:endParaRPr lang="zh-CN" altLang="en-US"/>
          </a:p>
        </p:txBody>
      </p:sp>
      <p:sp>
        <p:nvSpPr>
          <p:cNvPr id="20" name="右箭头 19"/>
          <p:cNvSpPr/>
          <p:nvPr>
            <p:custDataLst>
              <p:tags r:id="rId5"/>
            </p:custDataLst>
          </p:nvPr>
        </p:nvSpPr>
        <p:spPr>
          <a:xfrm>
            <a:off x="3081020" y="3281045"/>
            <a:ext cx="1191895" cy="7556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525010" y="3106420"/>
            <a:ext cx="48456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大二的暑假，大三的寒假，大三的暑假（暑期实习提前收获</a:t>
            </a:r>
            <a:r>
              <a:rPr lang="en-US" altLang="zh-CN"/>
              <a:t>offer</a:t>
            </a:r>
            <a:r>
              <a:rPr lang="zh-CN" altLang="en-US"/>
              <a:t>）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4126230" y="240030"/>
            <a:ext cx="30365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/>
              <a:t>职能岗</a:t>
            </a:r>
            <a:endParaRPr lang="zh-CN" altLang="en-US" sz="3600"/>
          </a:p>
        </p:txBody>
      </p:sp>
      <p:sp>
        <p:nvSpPr>
          <p:cNvPr id="2" name="文本框 1"/>
          <p:cNvSpPr txBox="1"/>
          <p:nvPr/>
        </p:nvSpPr>
        <p:spPr>
          <a:xfrm>
            <a:off x="1297940" y="1581785"/>
            <a:ext cx="1608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、夯实基础</a:t>
            </a:r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297940" y="2362835"/>
            <a:ext cx="160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2</a:t>
            </a:r>
            <a:r>
              <a:rPr lang="zh-CN" altLang="en-US"/>
              <a:t>、校园经历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297940" y="3144520"/>
            <a:ext cx="1677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3</a:t>
            </a:r>
            <a:r>
              <a:rPr lang="zh-CN" altLang="en-US"/>
              <a:t>、实习经历</a:t>
            </a:r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3081020" y="1736725"/>
            <a:ext cx="1191895" cy="7556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525010" y="1581785"/>
            <a:ext cx="6793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各种综合能力：例如意识、性格、魅力、不同专业技能等等</a:t>
            </a:r>
            <a:endParaRPr lang="zh-CN" altLang="en-US"/>
          </a:p>
        </p:txBody>
      </p:sp>
      <p:sp>
        <p:nvSpPr>
          <p:cNvPr id="8" name="右箭头 7"/>
          <p:cNvSpPr/>
          <p:nvPr>
            <p:custDataLst>
              <p:tags r:id="rId3"/>
            </p:custDataLst>
          </p:nvPr>
        </p:nvSpPr>
        <p:spPr>
          <a:xfrm>
            <a:off x="3081020" y="2508885"/>
            <a:ext cx="1191895" cy="7556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>
            <p:custDataLst>
              <p:tags r:id="rId4"/>
            </p:custDataLst>
          </p:nvPr>
        </p:nvSpPr>
        <p:spPr>
          <a:xfrm>
            <a:off x="4525010" y="2362835"/>
            <a:ext cx="5058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学生会、团委、班委、社团等主要学生干部</a:t>
            </a:r>
            <a:endParaRPr lang="zh-CN" altLang="en-US"/>
          </a:p>
        </p:txBody>
      </p:sp>
      <p:sp>
        <p:nvSpPr>
          <p:cNvPr id="20" name="右箭头 19"/>
          <p:cNvSpPr/>
          <p:nvPr>
            <p:custDataLst>
              <p:tags r:id="rId5"/>
            </p:custDataLst>
          </p:nvPr>
        </p:nvSpPr>
        <p:spPr>
          <a:xfrm>
            <a:off x="3081020" y="3281045"/>
            <a:ext cx="1191895" cy="7556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525010" y="3106420"/>
            <a:ext cx="48456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在校期间的非体力劳动的兼职和带团队的经验；利用课余、寒暑假通过线上或线下参与过市场活动等形式的实习。</a:t>
            </a:r>
            <a:endParaRPr lang="zh-CN"/>
          </a:p>
        </p:txBody>
      </p:sp>
    </p:spTree>
    <p:custDataLst>
      <p:tags r:id="rId6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4126230" y="240030"/>
            <a:ext cx="61950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/>
              <a:t>选调、公务员、事业编、国企</a:t>
            </a:r>
            <a:endParaRPr lang="zh-CN" altLang="en-US" sz="3600"/>
          </a:p>
        </p:txBody>
      </p:sp>
      <p:sp>
        <p:nvSpPr>
          <p:cNvPr id="3" name="文本框 2"/>
          <p:cNvSpPr txBox="1"/>
          <p:nvPr/>
        </p:nvSpPr>
        <p:spPr>
          <a:xfrm>
            <a:off x="1316990" y="1484630"/>
            <a:ext cx="8451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、学习成绩、获奖</a:t>
            </a:r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1316990" y="2101215"/>
            <a:ext cx="8451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2</a:t>
            </a:r>
            <a:r>
              <a:rPr lang="zh-CN" altLang="en-US"/>
              <a:t>、主要学生干部经历</a:t>
            </a:r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1316990" y="3333115"/>
            <a:ext cx="8451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4</a:t>
            </a:r>
            <a:r>
              <a:rPr lang="zh-CN" altLang="en-US"/>
              <a:t>、考试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1316990" y="3949065"/>
            <a:ext cx="8451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5</a:t>
            </a:r>
            <a:r>
              <a:rPr lang="zh-CN" altLang="en-US"/>
              <a:t>、学历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316990" y="2717165"/>
            <a:ext cx="8451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3</a:t>
            </a:r>
            <a:r>
              <a:rPr lang="zh-CN" altLang="en-US"/>
              <a:t>、政治面貌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4126230" y="240030"/>
            <a:ext cx="61950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/>
              <a:t>创业、转专业、转行</a:t>
            </a:r>
            <a:endParaRPr lang="zh-CN" altLang="en-US" sz="3600"/>
          </a:p>
        </p:txBody>
      </p:sp>
      <p:sp>
        <p:nvSpPr>
          <p:cNvPr id="2" name="文本框 1"/>
          <p:cNvSpPr txBox="1"/>
          <p:nvPr/>
        </p:nvSpPr>
        <p:spPr>
          <a:xfrm>
            <a:off x="1336675" y="1562735"/>
            <a:ext cx="8237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、自律</a:t>
            </a:r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336675" y="2358390"/>
            <a:ext cx="8237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</a:t>
            </a:r>
            <a:r>
              <a:rPr lang="zh-CN" altLang="en-US"/>
              <a:t>、主动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336675" y="3154045"/>
            <a:ext cx="8237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</a:t>
            </a:r>
            <a:r>
              <a:rPr lang="zh-CN" altLang="en-US"/>
              <a:t>、思考</a:t>
            </a:r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336675" y="3949700"/>
            <a:ext cx="8237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</a:t>
            </a:r>
            <a:r>
              <a:rPr lang="zh-CN" altLang="en-US"/>
              <a:t>、提早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854710"/>
            <a:ext cx="11460480" cy="47129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550" y="1379220"/>
            <a:ext cx="11316335" cy="41001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76700" y="201930"/>
            <a:ext cx="57308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湖南科技大学就业服务平台</a:t>
            </a:r>
            <a:endParaRPr lang="zh-CN" altLang="en-US" sz="3200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825500" y="895985"/>
            <a:ext cx="2038985" cy="40678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040" y="895985"/>
            <a:ext cx="2157095" cy="4067175"/>
          </a:xfrm>
          <a:prstGeom prst="rect">
            <a:avLst/>
          </a:prstGeom>
        </p:spPr>
      </p:pic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6101715" y="895985"/>
            <a:ext cx="2229485" cy="40665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5725" y="895985"/>
            <a:ext cx="2016125" cy="40328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69545" y="5429250"/>
            <a:ext cx="1917065" cy="9290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188210" y="5201920"/>
            <a:ext cx="1276985" cy="12687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566795" y="5314315"/>
            <a:ext cx="2395220" cy="11214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965690" y="5558790"/>
            <a:ext cx="1948180" cy="6692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56325" y="5264150"/>
            <a:ext cx="1571625" cy="11715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22260" y="5314315"/>
            <a:ext cx="1809750" cy="1000125"/>
          </a:xfrm>
          <a:prstGeom prst="rect">
            <a:avLst/>
          </a:prstGeom>
        </p:spPr>
      </p:pic>
    </p:spTree>
    <p:custDataLst>
      <p:tags r:id="rId15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680" y="995680"/>
            <a:ext cx="3880485" cy="34328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245" y="313690"/>
            <a:ext cx="3655060" cy="56534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061450" y="829310"/>
            <a:ext cx="299656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校级优秀毕业生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/>
              <a:t>1</a:t>
            </a:r>
            <a:r>
              <a:rPr lang="zh-CN" altLang="en-US"/>
              <a:t>、英语</a:t>
            </a:r>
            <a:r>
              <a:rPr lang="zh-CN" altLang="en-US"/>
              <a:t>四级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、专业技能</a:t>
            </a:r>
            <a:r>
              <a:rPr lang="zh-CN" altLang="en-US"/>
              <a:t>考试</a:t>
            </a:r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、体测</a:t>
            </a:r>
            <a:r>
              <a:rPr lang="zh-CN" altLang="en-US"/>
              <a:t>合格</a:t>
            </a:r>
            <a:endParaRPr lang="zh-CN" altLang="en-US"/>
          </a:p>
          <a:p>
            <a:r>
              <a:rPr lang="en-US" altLang="zh-CN"/>
              <a:t>4</a:t>
            </a:r>
            <a:r>
              <a:rPr lang="zh-CN" altLang="en-US"/>
              <a:t>、二等及以上综合奖学金或校级及以上个人综合</a:t>
            </a:r>
            <a:r>
              <a:rPr lang="zh-CN" altLang="en-US"/>
              <a:t>奖励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061450" y="2952115"/>
            <a:ext cx="299656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省、市级优秀毕业生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/>
              <a:t>1</a:t>
            </a:r>
            <a:r>
              <a:rPr lang="zh-CN" altLang="en-US"/>
              <a:t>、英语</a:t>
            </a:r>
            <a:r>
              <a:rPr lang="zh-CN" altLang="en-US"/>
              <a:t>四级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、专业技能</a:t>
            </a:r>
            <a:r>
              <a:rPr lang="zh-CN" altLang="en-US"/>
              <a:t>考试</a:t>
            </a:r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、体测</a:t>
            </a:r>
            <a:r>
              <a:rPr lang="zh-CN" altLang="en-US"/>
              <a:t>良好</a:t>
            </a:r>
            <a:endParaRPr lang="zh-CN" altLang="en-US"/>
          </a:p>
          <a:p>
            <a:r>
              <a:rPr lang="en-US" altLang="zh-CN"/>
              <a:t>4</a:t>
            </a:r>
            <a:r>
              <a:rPr lang="zh-CN" altLang="en-US"/>
              <a:t>、二等及以上综合奖学金或校级及以上个人综合</a:t>
            </a:r>
            <a:r>
              <a:rPr lang="zh-CN" altLang="en-US"/>
              <a:t>奖励</a:t>
            </a:r>
            <a:endParaRPr lang="zh-CN" altLang="en-US"/>
          </a:p>
          <a:p>
            <a:r>
              <a:rPr lang="en-US" altLang="zh-CN"/>
              <a:t>5</a:t>
            </a:r>
            <a:r>
              <a:rPr lang="zh-CN" altLang="en-US"/>
              <a:t>、三项</a:t>
            </a:r>
            <a:r>
              <a:rPr lang="zh-CN" altLang="en-US"/>
              <a:t>条件之一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0360" y="1259205"/>
            <a:ext cx="3666490" cy="46266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440" y="1259205"/>
            <a:ext cx="4050665" cy="46272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283075" y="196215"/>
            <a:ext cx="24904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保研情况</a:t>
            </a:r>
            <a:endParaRPr lang="zh-CN" altLang="en-US" sz="3600"/>
          </a:p>
        </p:txBody>
      </p:sp>
      <p:sp>
        <p:nvSpPr>
          <p:cNvPr id="6" name="文本框 5"/>
          <p:cNvSpPr txBox="1"/>
          <p:nvPr/>
        </p:nvSpPr>
        <p:spPr>
          <a:xfrm>
            <a:off x="502920" y="2415540"/>
            <a:ext cx="16383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2023</a:t>
            </a:r>
            <a:r>
              <a:rPr lang="zh-CN" altLang="en-US" sz="3200"/>
              <a:t>年</a:t>
            </a:r>
            <a:endParaRPr lang="zh-CN" altLang="en-US" sz="3200"/>
          </a:p>
        </p:txBody>
      </p:sp>
      <p:sp>
        <p:nvSpPr>
          <p:cNvPr id="7" name="文本框 6"/>
          <p:cNvSpPr txBox="1"/>
          <p:nvPr/>
        </p:nvSpPr>
        <p:spPr>
          <a:xfrm>
            <a:off x="2402840" y="1349375"/>
            <a:ext cx="367284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国防科大：</a:t>
            </a:r>
            <a:r>
              <a:rPr lang="en-US" altLang="zh-CN"/>
              <a:t>3</a:t>
            </a:r>
            <a:r>
              <a:rPr lang="zh-CN" altLang="en-US"/>
              <a:t>人</a:t>
            </a:r>
            <a:endParaRPr lang="zh-CN" altLang="en-US"/>
          </a:p>
          <a:p>
            <a:r>
              <a:rPr lang="zh-CN" altLang="en-US"/>
              <a:t>清华：</a:t>
            </a:r>
            <a:r>
              <a:rPr lang="en-US" altLang="zh-CN"/>
              <a:t>1</a:t>
            </a:r>
            <a:r>
              <a:rPr lang="zh-CN" altLang="en-US"/>
              <a:t>人</a:t>
            </a:r>
            <a:endParaRPr lang="zh-CN" altLang="en-US"/>
          </a:p>
          <a:p>
            <a:r>
              <a:rPr lang="zh-CN" altLang="en-US"/>
              <a:t>南开：</a:t>
            </a:r>
            <a:r>
              <a:rPr lang="en-US" altLang="zh-CN"/>
              <a:t>1</a:t>
            </a:r>
            <a:r>
              <a:rPr lang="zh-CN" altLang="en-US"/>
              <a:t>人</a:t>
            </a:r>
            <a:endParaRPr lang="zh-CN" altLang="en-US"/>
          </a:p>
          <a:p>
            <a:r>
              <a:rPr lang="zh-CN" altLang="en-US"/>
              <a:t>深圳大学：</a:t>
            </a:r>
            <a:r>
              <a:rPr lang="en-US" altLang="zh-CN"/>
              <a:t>2</a:t>
            </a:r>
            <a:r>
              <a:rPr lang="zh-CN" altLang="en-US"/>
              <a:t>人</a:t>
            </a:r>
            <a:endParaRPr lang="zh-CN" altLang="en-US"/>
          </a:p>
          <a:p>
            <a:r>
              <a:rPr lang="zh-CN" altLang="en-US"/>
              <a:t>厦门大学：</a:t>
            </a:r>
            <a:r>
              <a:rPr lang="en-US" altLang="zh-CN"/>
              <a:t>2</a:t>
            </a:r>
            <a:r>
              <a:rPr lang="zh-CN" altLang="en-US"/>
              <a:t>人</a:t>
            </a:r>
            <a:endParaRPr lang="zh-CN" altLang="en-US"/>
          </a:p>
          <a:p>
            <a:r>
              <a:rPr lang="zh-CN" altLang="en-US"/>
              <a:t>浙江大学：</a:t>
            </a:r>
            <a:r>
              <a:rPr lang="en-US" altLang="zh-CN"/>
              <a:t>1</a:t>
            </a:r>
            <a:r>
              <a:rPr lang="zh-CN" altLang="en-US"/>
              <a:t>人</a:t>
            </a:r>
            <a:endParaRPr lang="zh-CN" altLang="en-US"/>
          </a:p>
          <a:p>
            <a:r>
              <a:rPr lang="zh-CN" altLang="en-US"/>
              <a:t>山东大学：</a:t>
            </a:r>
            <a:r>
              <a:rPr lang="en-US" altLang="zh-CN"/>
              <a:t>1</a:t>
            </a:r>
            <a:r>
              <a:rPr lang="zh-CN" altLang="en-US"/>
              <a:t>人</a:t>
            </a:r>
            <a:endParaRPr lang="zh-CN" altLang="en-US"/>
          </a:p>
          <a:p>
            <a:r>
              <a:rPr lang="zh-CN" altLang="en-US"/>
              <a:t>暨南大学：</a:t>
            </a:r>
            <a:r>
              <a:rPr lang="en-US" altLang="zh-CN"/>
              <a:t>1</a:t>
            </a:r>
            <a:r>
              <a:rPr lang="zh-CN" altLang="en-US"/>
              <a:t>人</a:t>
            </a:r>
            <a:endParaRPr lang="zh-CN" altLang="en-US"/>
          </a:p>
          <a:p>
            <a:r>
              <a:rPr lang="zh-CN" altLang="en-US"/>
              <a:t>重庆大学：</a:t>
            </a:r>
            <a:r>
              <a:rPr lang="en-US" altLang="zh-CN"/>
              <a:t>1</a:t>
            </a:r>
            <a:r>
              <a:rPr lang="zh-CN" altLang="en-US"/>
              <a:t>人</a:t>
            </a:r>
            <a:endParaRPr lang="zh-CN" altLang="en-US"/>
          </a:p>
          <a:p>
            <a:r>
              <a:rPr lang="zh-CN" altLang="en-US"/>
              <a:t>湖南科技大学：</a:t>
            </a:r>
            <a:r>
              <a:rPr lang="en-US" altLang="zh-CN"/>
              <a:t>1</a:t>
            </a:r>
            <a:r>
              <a:rPr lang="zh-CN" altLang="en-US"/>
              <a:t>人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一共</a:t>
            </a:r>
            <a:r>
              <a:rPr lang="en-US" altLang="zh-CN"/>
              <a:t>14</a:t>
            </a:r>
            <a:r>
              <a:rPr lang="zh-CN" altLang="en-US"/>
              <a:t>人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473825" y="2415540"/>
            <a:ext cx="16383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2024</a:t>
            </a:r>
            <a:r>
              <a:rPr lang="zh-CN" altLang="en-US" sz="3200"/>
              <a:t>年</a:t>
            </a:r>
            <a:endParaRPr lang="zh-CN" altLang="en-US" sz="3200"/>
          </a:p>
        </p:txBody>
      </p:sp>
      <p:sp>
        <p:nvSpPr>
          <p:cNvPr id="9" name="文本框 8"/>
          <p:cNvSpPr txBox="1"/>
          <p:nvPr/>
        </p:nvSpPr>
        <p:spPr>
          <a:xfrm>
            <a:off x="8159750" y="1184275"/>
            <a:ext cx="363410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华中科技大学：</a:t>
            </a:r>
            <a:r>
              <a:rPr lang="en-US" altLang="zh-CN"/>
              <a:t>1</a:t>
            </a:r>
            <a:r>
              <a:rPr lang="zh-CN" altLang="en-US"/>
              <a:t>人</a:t>
            </a:r>
            <a:endParaRPr lang="zh-CN" altLang="en-US"/>
          </a:p>
          <a:p>
            <a:r>
              <a:rPr lang="zh-CN" altLang="en-US"/>
              <a:t>中南大学：</a:t>
            </a:r>
            <a:r>
              <a:rPr lang="en-US" altLang="zh-CN"/>
              <a:t>4</a:t>
            </a:r>
            <a:r>
              <a:rPr lang="zh-CN" altLang="en-US"/>
              <a:t>人</a:t>
            </a:r>
            <a:endParaRPr lang="zh-CN" altLang="en-US"/>
          </a:p>
          <a:p>
            <a:r>
              <a:rPr lang="zh-CN" altLang="en-US"/>
              <a:t>暨南大学：</a:t>
            </a:r>
            <a:r>
              <a:rPr lang="en-US" altLang="zh-CN"/>
              <a:t>3</a:t>
            </a:r>
            <a:r>
              <a:rPr lang="zh-CN" altLang="en-US"/>
              <a:t>人</a:t>
            </a:r>
            <a:endParaRPr lang="zh-CN" altLang="en-US"/>
          </a:p>
          <a:p>
            <a:r>
              <a:rPr lang="zh-CN" altLang="en-US"/>
              <a:t>郑州大学：</a:t>
            </a:r>
            <a:r>
              <a:rPr lang="en-US" altLang="zh-CN"/>
              <a:t>2</a:t>
            </a:r>
            <a:r>
              <a:rPr lang="zh-CN" altLang="en-US"/>
              <a:t>人</a:t>
            </a:r>
            <a:endParaRPr lang="zh-CN" altLang="en-US"/>
          </a:p>
          <a:p>
            <a:r>
              <a:rPr lang="zh-CN" altLang="en-US"/>
              <a:t>吉林大学：</a:t>
            </a:r>
            <a:r>
              <a:rPr lang="en-US" altLang="zh-CN"/>
              <a:t>2</a:t>
            </a:r>
            <a:r>
              <a:rPr lang="zh-CN" altLang="en-US"/>
              <a:t>人</a:t>
            </a:r>
            <a:endParaRPr lang="zh-CN" altLang="en-US"/>
          </a:p>
          <a:p>
            <a:r>
              <a:rPr lang="zh-CN" altLang="en-US"/>
              <a:t>苏州大学：</a:t>
            </a:r>
            <a:r>
              <a:rPr lang="en-US" altLang="zh-CN"/>
              <a:t>1</a:t>
            </a:r>
            <a:r>
              <a:rPr lang="zh-CN" altLang="en-US"/>
              <a:t>人</a:t>
            </a:r>
            <a:endParaRPr lang="zh-CN" altLang="en-US"/>
          </a:p>
          <a:p>
            <a:r>
              <a:rPr lang="zh-CN" altLang="en-US"/>
              <a:t>深圳大学：</a:t>
            </a:r>
            <a:r>
              <a:rPr lang="en-US" altLang="zh-CN"/>
              <a:t>1</a:t>
            </a:r>
            <a:r>
              <a:rPr lang="zh-CN" altLang="en-US"/>
              <a:t>人</a:t>
            </a:r>
            <a:endParaRPr lang="zh-CN" altLang="en-US"/>
          </a:p>
          <a:p>
            <a:r>
              <a:rPr lang="zh-CN" altLang="en-US"/>
              <a:t>华中农业大学：</a:t>
            </a:r>
            <a:r>
              <a:rPr lang="en-US" altLang="zh-CN"/>
              <a:t>1</a:t>
            </a:r>
            <a:r>
              <a:rPr lang="zh-CN" altLang="en-US"/>
              <a:t>人</a:t>
            </a:r>
            <a:endParaRPr lang="zh-CN" altLang="en-US"/>
          </a:p>
          <a:p>
            <a:r>
              <a:rPr lang="zh-CN" altLang="en-US"/>
              <a:t>电子科技大学：</a:t>
            </a:r>
            <a:r>
              <a:rPr lang="en-US" altLang="zh-CN"/>
              <a:t>1</a:t>
            </a:r>
            <a:r>
              <a:rPr lang="zh-CN" altLang="en-US"/>
              <a:t>人</a:t>
            </a:r>
            <a:endParaRPr lang="zh-CN" altLang="en-US"/>
          </a:p>
          <a:p>
            <a:r>
              <a:rPr lang="zh-CN" altLang="en-US"/>
              <a:t>重庆大学：</a:t>
            </a:r>
            <a:r>
              <a:rPr lang="en-US" altLang="zh-CN"/>
              <a:t>1</a:t>
            </a:r>
            <a:r>
              <a:rPr lang="zh-CN" altLang="en-US"/>
              <a:t>人</a:t>
            </a:r>
            <a:endParaRPr lang="zh-CN" altLang="en-US"/>
          </a:p>
          <a:p>
            <a:r>
              <a:rPr lang="zh-CN" altLang="en-US"/>
              <a:t>河海大学：</a:t>
            </a:r>
            <a:r>
              <a:rPr lang="en-US" altLang="zh-CN"/>
              <a:t>1</a:t>
            </a:r>
            <a:r>
              <a:rPr lang="zh-CN" altLang="en-US"/>
              <a:t>人</a:t>
            </a:r>
            <a:endParaRPr lang="zh-CN" altLang="en-US"/>
          </a:p>
          <a:p>
            <a:r>
              <a:rPr lang="zh-CN" altLang="en-US"/>
              <a:t>湖南大学：</a:t>
            </a:r>
            <a:r>
              <a:rPr lang="en-US" altLang="zh-CN"/>
              <a:t>1</a:t>
            </a:r>
            <a:r>
              <a:rPr lang="zh-CN" altLang="en-US"/>
              <a:t>人</a:t>
            </a:r>
            <a:endParaRPr lang="zh-CN" altLang="en-US"/>
          </a:p>
          <a:p>
            <a:r>
              <a:rPr lang="zh-CN" altLang="en-US"/>
              <a:t>湖南科技大学：</a:t>
            </a:r>
            <a:r>
              <a:rPr lang="en-US" altLang="zh-CN"/>
              <a:t>1</a:t>
            </a:r>
            <a:r>
              <a:rPr lang="zh-CN" altLang="en-US"/>
              <a:t>人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一共</a:t>
            </a:r>
            <a:r>
              <a:rPr lang="en-US" altLang="zh-CN"/>
              <a:t>20</a:t>
            </a:r>
            <a:r>
              <a:rPr lang="zh-CN" altLang="en-US"/>
              <a:t>人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6260" y="987425"/>
            <a:ext cx="6035040" cy="19748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74260" y="2216150"/>
            <a:ext cx="3288665" cy="63563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37285" y="5039360"/>
            <a:ext cx="4039235" cy="160401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462645" y="264160"/>
            <a:ext cx="2787015" cy="279971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333750" y="3237865"/>
            <a:ext cx="3661410" cy="152527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19125" y="3141345"/>
            <a:ext cx="2143125" cy="1781175"/>
          </a:xfrm>
          <a:prstGeom prst="rect">
            <a:avLst/>
          </a:prstGeom>
        </p:spPr>
      </p:pic>
      <p:sp>
        <p:nvSpPr>
          <p:cNvPr id="22" name="圆角矩形 21"/>
          <p:cNvSpPr/>
          <p:nvPr/>
        </p:nvSpPr>
        <p:spPr>
          <a:xfrm>
            <a:off x="681990" y="3178175"/>
            <a:ext cx="640080" cy="13589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>
            <p:custDataLst>
              <p:tags r:id="rId12"/>
            </p:custDataLst>
          </p:nvPr>
        </p:nvSpPr>
        <p:spPr>
          <a:xfrm>
            <a:off x="681990" y="3789680"/>
            <a:ext cx="640080" cy="13589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>
            <p:custDataLst>
              <p:tags r:id="rId13"/>
            </p:custDataLst>
          </p:nvPr>
        </p:nvSpPr>
        <p:spPr>
          <a:xfrm>
            <a:off x="681990" y="4414520"/>
            <a:ext cx="640080" cy="13589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6995160" y="3429000"/>
            <a:ext cx="5043170" cy="3253740"/>
          </a:xfrm>
          <a:prstGeom prst="rect">
            <a:avLst/>
          </a:prstGeom>
        </p:spPr>
      </p:pic>
    </p:spTree>
    <p:custDataLst>
      <p:tags r:id="rId16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09865" y="4542155"/>
            <a:ext cx="4244340" cy="18935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70815" y="1395730"/>
            <a:ext cx="7639050" cy="28778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59080" y="4519930"/>
            <a:ext cx="7221220" cy="1612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377555" y="152400"/>
            <a:ext cx="1562100" cy="24669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386695" y="377190"/>
            <a:ext cx="1323975" cy="18954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023225" y="2619375"/>
            <a:ext cx="2026920" cy="16541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0210800" y="2759075"/>
            <a:ext cx="1676400" cy="1514475"/>
          </a:xfrm>
          <a:prstGeom prst="rect">
            <a:avLst/>
          </a:prstGeom>
        </p:spPr>
      </p:pic>
    </p:spTree>
    <p:custDataLst>
      <p:tags r:id="rId15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257550" cy="2781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340" y="8255"/>
            <a:ext cx="4400550" cy="2773045"/>
          </a:xfrm>
          <a:prstGeom prst="rect">
            <a:avLst/>
          </a:prstGeom>
        </p:spPr>
      </p:pic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8111490" y="0"/>
            <a:ext cx="3505200" cy="2286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4"/>
          <a:stretch>
            <a:fillRect/>
          </a:stretch>
        </p:blipFill>
        <p:spPr>
          <a:xfrm>
            <a:off x="1008380" y="2891155"/>
            <a:ext cx="3257550" cy="20802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5"/>
          <a:stretch>
            <a:fillRect/>
          </a:stretch>
        </p:blipFill>
        <p:spPr>
          <a:xfrm>
            <a:off x="4585335" y="2781300"/>
            <a:ext cx="3200400" cy="30994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/>
          <p:nvPr/>
        </p:nvPicPr>
        <p:blipFill>
          <a:blip r:embed="rId6"/>
          <a:stretch>
            <a:fillRect/>
          </a:stretch>
        </p:blipFill>
        <p:spPr>
          <a:xfrm>
            <a:off x="8263890" y="2689543"/>
            <a:ext cx="3200400" cy="3190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图片 104"/>
          <p:cNvPicPr/>
          <p:nvPr/>
        </p:nvPicPr>
        <p:blipFill>
          <a:blip r:embed="rId7"/>
          <a:stretch>
            <a:fillRect/>
          </a:stretch>
        </p:blipFill>
        <p:spPr>
          <a:xfrm>
            <a:off x="367030" y="5081270"/>
            <a:ext cx="4058285" cy="156337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8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6060" y="977900"/>
            <a:ext cx="3387090" cy="5429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76165" y="69850"/>
            <a:ext cx="2835910" cy="21196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116060" y="4291330"/>
            <a:ext cx="2908300" cy="214757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26060" y="1520825"/>
            <a:ext cx="3381375" cy="5524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45780" y="1196975"/>
            <a:ext cx="3221990" cy="22320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287135" y="3990340"/>
            <a:ext cx="2735580" cy="26352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08305" y="2189480"/>
            <a:ext cx="1680210" cy="2688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2221230" y="2409190"/>
            <a:ext cx="4065905" cy="18821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2445385" y="4511040"/>
            <a:ext cx="3533775" cy="2114550"/>
          </a:xfrm>
          <a:prstGeom prst="rect">
            <a:avLst/>
          </a:prstGeom>
        </p:spPr>
      </p:pic>
    </p:spTree>
    <p:custDataLst>
      <p:tags r:id="rId18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7270" y="180340"/>
            <a:ext cx="2912110" cy="6472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280" y="180340"/>
            <a:ext cx="2917190" cy="64852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35450" y="236220"/>
            <a:ext cx="35947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/>
              <a:t>就业现状和原因</a:t>
            </a:r>
            <a:endParaRPr lang="zh-CN" altLang="en-US" sz="3600" b="1"/>
          </a:p>
        </p:txBody>
      </p:sp>
      <p:sp>
        <p:nvSpPr>
          <p:cNvPr id="4" name="文本框 3"/>
          <p:cNvSpPr txBox="1"/>
          <p:nvPr/>
        </p:nvSpPr>
        <p:spPr>
          <a:xfrm>
            <a:off x="1196975" y="605155"/>
            <a:ext cx="9956800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200000"/>
              </a:lnSpc>
            </a:pPr>
            <a:r>
              <a:rPr lang="en-US" altLang="zh-CN" sz="2800" b="1"/>
              <a:t>1</a:t>
            </a:r>
            <a:r>
              <a:rPr lang="zh-CN" altLang="en-US" sz="2800" b="1"/>
              <a:t>、大环境不好，需求减少，对学生的要求更高（学历、</a:t>
            </a:r>
            <a:r>
              <a:rPr lang="zh-CN" altLang="en-US" sz="2800" b="1"/>
              <a:t>能力）</a:t>
            </a:r>
            <a:endParaRPr lang="zh-CN" altLang="en-US" sz="2800" b="1"/>
          </a:p>
          <a:p>
            <a:pPr indent="0" fontAlgn="auto">
              <a:lnSpc>
                <a:spcPct val="200000"/>
              </a:lnSpc>
            </a:pPr>
            <a:r>
              <a:rPr lang="en-US" altLang="zh-CN" sz="2800" b="1"/>
              <a:t>2</a:t>
            </a:r>
            <a:r>
              <a:rPr lang="zh-CN" altLang="en-US" sz="2800" b="1"/>
              <a:t>、</a:t>
            </a:r>
            <a:r>
              <a:rPr lang="zh-CN" altLang="en-US" sz="2800" b="1">
                <a:sym typeface="+mn-ea"/>
              </a:rPr>
              <a:t>学院培养体系有问题，亟待解决</a:t>
            </a:r>
            <a:endParaRPr lang="en-US" altLang="zh-CN" sz="2800" b="1"/>
          </a:p>
          <a:p>
            <a:pPr indent="0" fontAlgn="auto">
              <a:lnSpc>
                <a:spcPct val="200000"/>
              </a:lnSpc>
            </a:pPr>
            <a:r>
              <a:rPr lang="en-US" altLang="zh-CN" sz="2800" b="1"/>
              <a:t>3</a:t>
            </a:r>
            <a:r>
              <a:rPr lang="zh-CN" altLang="en-US" sz="2800" b="1"/>
              <a:t>、学生自主学习意识不强，只会跟着课堂学；缺乏主动搜集信息的能力；鸡蛋放在同一个篮子里；</a:t>
            </a:r>
            <a:endParaRPr lang="zh-CN" altLang="en-US" sz="2800" b="1"/>
          </a:p>
          <a:p>
            <a:pPr indent="0" fontAlgn="auto">
              <a:lnSpc>
                <a:spcPct val="200000"/>
              </a:lnSpc>
            </a:pPr>
            <a:r>
              <a:rPr lang="en-US" altLang="zh-CN" sz="2800" b="1"/>
              <a:t>4</a:t>
            </a:r>
            <a:r>
              <a:rPr lang="zh-CN" altLang="en-US" sz="2800" b="1"/>
              <a:t>、摆烂</a:t>
            </a:r>
            <a:endParaRPr lang="zh-CN" altLang="en-US" sz="2800" b="1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0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2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133.xml><?xml version="1.0" encoding="utf-8"?>
<p:tagLst xmlns:p="http://schemas.openxmlformats.org/presentationml/2006/main">
  <p:tag name="KSO_WM_DOC_GUID" val="{d09e1115-6c34-4247-80cb-3bd251493a61}"/>
  <p:tag name="KSO_DOCER_TEMPLATE_OPEN_ONCE_MARK" val="1"/>
  <p:tag name="KSO_WPP_MARK_KEY" val="467c181a-3864-4a2e-8e91-2c803e50cec0"/>
  <p:tag name="COMMONDATA" val="eyJoZGlkIjoiYTNkNDhhZTIwZmY4NDE0Y2RjYjkxNmM0ODg3YzFiZDYifQ=="/>
  <p:tag name="commondata" val="eyJoZGlkIjoiZGZkMmFmMzI3Mzk5YWIzZjE1Y2I0Yzg3NzMwZGNkNzkifQ==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9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9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ags/tag9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  <p:tag name="KSO_WM_SPECIAL_SOURCE" val="bdnull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958</Words>
  <Application>WPS 演示</Application>
  <PresentationFormat>宽屏</PresentationFormat>
  <Paragraphs>142</Paragraphs>
  <Slides>21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Arial</vt:lpstr>
      <vt:lpstr>宋体</vt:lpstr>
      <vt:lpstr>Wingdings</vt:lpstr>
      <vt:lpstr>微软雅黑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qwerty</cp:lastModifiedBy>
  <cp:revision>218</cp:revision>
  <dcterms:created xsi:type="dcterms:W3CDTF">2019-03-29T03:20:00Z</dcterms:created>
  <dcterms:modified xsi:type="dcterms:W3CDTF">2024-04-18T15:46:36Z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596BBB197AEA45A39A617EEDAAE8DA9C</vt:lpwstr>
  </property>
</Properties>
</file>